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6"/>
  </p:notesMasterIdLst>
  <p:handoutMasterIdLst>
    <p:handoutMasterId r:id="rId17"/>
  </p:handoutMasterIdLst>
  <p:sldIdLst>
    <p:sldId id="292" r:id="rId5"/>
    <p:sldId id="294" r:id="rId6"/>
    <p:sldId id="316" r:id="rId7"/>
    <p:sldId id="317" r:id="rId8"/>
    <p:sldId id="318" r:id="rId9"/>
    <p:sldId id="319" r:id="rId10"/>
    <p:sldId id="314" r:id="rId11"/>
    <p:sldId id="307" r:id="rId12"/>
    <p:sldId id="315" r:id="rId13"/>
    <p:sldId id="308" r:id="rId14"/>
    <p:sldId id="293" r:id="rId1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637"/>
    <a:srgbClr val="D9BBF7"/>
    <a:srgbClr val="7B1ADC"/>
    <a:srgbClr val="00ACB6"/>
    <a:srgbClr val="113F6F"/>
    <a:srgbClr val="013D61"/>
    <a:srgbClr val="F3703A"/>
    <a:srgbClr val="515083"/>
    <a:srgbClr val="2F305C"/>
    <a:srgbClr val="3C4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1" d="100"/>
          <a:sy n="111" d="100"/>
        </p:scale>
        <p:origin x="6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07/05/2025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07/05/2025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rendersi meglio conto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dell’importanza dei farmaci,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multimodal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eccvi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faccio vedere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7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73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07/05/2025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899" y="797052"/>
            <a:ext cx="6238876" cy="3227514"/>
          </a:xfrm>
        </p:spPr>
        <p:txBody>
          <a:bodyPr>
            <a:normAutofit fontScale="90000"/>
          </a:bodyPr>
          <a:lstStyle/>
          <a:p>
            <a:r>
              <a:rPr lang="it-IT" b="0" dirty="0"/>
              <a:t>ESG E MULTIMODAL TREATMENT. LE EVIDENZE SCIENTIFICHE </a:t>
            </a:r>
            <a:endParaRPr lang="it-IT" sz="4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52226" y="4508500"/>
            <a:ext cx="5598543" cy="1607628"/>
          </a:xfrm>
        </p:spPr>
        <p:txBody>
          <a:bodyPr>
            <a:normAutofit/>
          </a:bodyPr>
          <a:lstStyle/>
          <a:p>
            <a:r>
              <a:rPr lang="it-IT" sz="2800" b="1" cap="none" dirty="0" smtClean="0">
                <a:solidFill>
                  <a:srgbClr val="00ACB6"/>
                </a:solidFill>
              </a:rPr>
              <a:t>Matteo Monami</a:t>
            </a:r>
            <a:endParaRPr lang="it-IT" sz="2800" b="1" dirty="0">
              <a:solidFill>
                <a:srgbClr val="00ACB6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2000" b="1" i="1" cap="none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cap="none" dirty="0" err="1" smtClean="0">
                <a:solidFill>
                  <a:schemeClr val="tx1"/>
                </a:solidFill>
              </a:rPr>
              <a:t>Diabetology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and </a:t>
            </a:r>
            <a:r>
              <a:rPr lang="it-IT" sz="2000" b="1" i="1" cap="none" dirty="0" err="1" smtClean="0">
                <a:solidFill>
                  <a:schemeClr val="tx1"/>
                </a:solidFill>
              </a:rPr>
              <a:t>Metabolic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</a:t>
            </a:r>
            <a:r>
              <a:rPr lang="it-IT" sz="2000" b="1" i="1" cap="none" dirty="0" err="1" smtClean="0">
                <a:solidFill>
                  <a:schemeClr val="tx1"/>
                </a:solidFill>
              </a:rPr>
              <a:t>Disease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Unit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2000" b="1" i="1" cap="none" dirty="0" smtClean="0">
                <a:solidFill>
                  <a:schemeClr val="tx1"/>
                </a:solidFill>
              </a:rPr>
              <a:t>Careggi </a:t>
            </a:r>
            <a:r>
              <a:rPr lang="it-IT" sz="2000" b="1" i="1" cap="none" dirty="0" err="1" smtClean="0">
                <a:solidFill>
                  <a:schemeClr val="tx1"/>
                </a:solidFill>
              </a:rPr>
              <a:t>Teaching</a:t>
            </a:r>
            <a:r>
              <a:rPr lang="it-IT" sz="2000" b="1" i="1" cap="none" dirty="0" smtClean="0">
                <a:solidFill>
                  <a:schemeClr val="tx1"/>
                </a:solidFill>
              </a:rPr>
              <a:t> Hospital</a:t>
            </a:r>
            <a:endParaRPr lang="it-IT" b="1" i="1" dirty="0">
              <a:solidFill>
                <a:schemeClr val="tx1"/>
              </a:solidFill>
            </a:endParaRPr>
          </a:p>
        </p:txBody>
      </p:sp>
      <p:cxnSp>
        <p:nvCxnSpPr>
          <p:cNvPr id="5" name="Connettore diritto 4"/>
          <p:cNvCxnSpPr/>
          <p:nvPr/>
        </p:nvCxnSpPr>
        <p:spPr>
          <a:xfrm>
            <a:off x="6055744" y="5011948"/>
            <a:ext cx="2751827" cy="0"/>
          </a:xfrm>
          <a:prstGeom prst="line">
            <a:avLst/>
          </a:prstGeom>
          <a:ln w="28575">
            <a:solidFill>
              <a:srgbClr val="00AC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57947" y="-14635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97" y="904522"/>
            <a:ext cx="10964805" cy="50489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006840" y="754380"/>
            <a:ext cx="2940870" cy="40011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Total Body </a:t>
            </a:r>
            <a:r>
              <a:rPr lang="it-IT" sz="2000" b="1" dirty="0" err="1" smtClean="0">
                <a:solidFill>
                  <a:schemeClr val="bg1"/>
                </a:solidFill>
              </a:rPr>
              <a:t>Weight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Loss</a:t>
            </a:r>
            <a:r>
              <a:rPr lang="it-IT" sz="2000" b="1" dirty="0" smtClean="0">
                <a:solidFill>
                  <a:schemeClr val="bg1"/>
                </a:solidFill>
              </a:rPr>
              <a:t>, %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97479" y="3864634"/>
            <a:ext cx="9696091" cy="241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394603" y="2283124"/>
            <a:ext cx="9696091" cy="4945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511615" y="3433313"/>
            <a:ext cx="123238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LSI+ESG+…</a:t>
            </a:r>
            <a:endParaRPr lang="it-IT" i="1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5149969" y="3821502"/>
            <a:ext cx="733245" cy="34505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 flipV="1">
            <a:off x="4710023" y="3140015"/>
            <a:ext cx="342180" cy="29042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? 13">
            <a:hlinkClick r:id="" action="ppaction://noaction" highlightClick="1"/>
          </p:cNvPr>
          <p:cNvSpPr/>
          <p:nvPr/>
        </p:nvSpPr>
        <p:spPr>
          <a:xfrm>
            <a:off x="2958860" y="3079630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1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87547" y="97849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Dr. M. Monami ha ricevuto 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fees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da:</a:t>
            </a:r>
          </a:p>
          <a:p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Boehringer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Lilly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Novonordisk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Biocomposites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Molteni</a:t>
            </a:r>
          </a:p>
          <a:p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da Società Scientifiche: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SICOB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IFSO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SIO</a:t>
            </a:r>
          </a:p>
        </p:txBody>
      </p:sp>
    </p:spTree>
    <p:extLst>
      <p:ext uri="{BB962C8B-B14F-4D97-AF65-F5344CB8AC3E}">
        <p14:creationId xmlns:p14="http://schemas.microsoft.com/office/powerpoint/2010/main" val="20883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/>
          <p:cNvSpPr txBox="1"/>
          <p:nvPr/>
        </p:nvSpPr>
        <p:spPr>
          <a:xfrm>
            <a:off x="6391922" y="4849468"/>
            <a:ext cx="4989250" cy="1077218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it-IT" sz="2000" b="1" dirty="0" smtClean="0">
              <a:solidFill>
                <a:srgbClr val="7030A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7030A0"/>
                </a:solidFill>
              </a:rPr>
              <a:t>IFSO position </a:t>
            </a:r>
            <a:r>
              <a:rPr lang="it-IT" sz="2400" b="1" dirty="0" err="1" smtClean="0">
                <a:solidFill>
                  <a:srgbClr val="7030A0"/>
                </a:solidFill>
              </a:rPr>
              <a:t>statements</a:t>
            </a:r>
            <a:endParaRPr lang="it-IT" sz="2400" b="1" dirty="0" smtClean="0">
              <a:solidFill>
                <a:srgbClr val="7030A0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endParaRPr lang="it-IT" sz="2000" b="1" dirty="0">
              <a:solidFill>
                <a:srgbClr val="7030A0"/>
              </a:solidFill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84" y="961823"/>
            <a:ext cx="5618851" cy="3938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sp>
        <p:nvSpPr>
          <p:cNvPr id="10" name="Freccia a destra 9"/>
          <p:cNvSpPr/>
          <p:nvPr/>
        </p:nvSpPr>
        <p:spPr>
          <a:xfrm rot="919720">
            <a:off x="4007723" y="4532203"/>
            <a:ext cx="2015581" cy="82931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57" y="5035654"/>
            <a:ext cx="3839111" cy="266737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6590580" y="1029297"/>
            <a:ext cx="5141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Briefly, the </a:t>
            </a:r>
            <a:r>
              <a:rPr lang="en-US" dirty="0" smtClean="0"/>
              <a:t>present analysis </a:t>
            </a:r>
            <a:r>
              <a:rPr lang="en-US" dirty="0"/>
              <a:t>includes all RCTs enrolling patients affected by obesity </a:t>
            </a:r>
            <a:r>
              <a:rPr lang="en-US" dirty="0" smtClean="0"/>
              <a:t>undergoing different </a:t>
            </a:r>
            <a:r>
              <a:rPr lang="en-US" dirty="0"/>
              <a:t>MBS procedures (AGB, SG, RYGB, OAGB, </a:t>
            </a:r>
            <a:r>
              <a:rPr lang="en-US" dirty="0" smtClean="0"/>
              <a:t>SADI-S, VBG</a:t>
            </a:r>
            <a:r>
              <a:rPr lang="en-US" dirty="0"/>
              <a:t>, </a:t>
            </a:r>
            <a:r>
              <a:rPr lang="en-US" dirty="0" smtClean="0"/>
              <a:t>BPD, </a:t>
            </a:r>
            <a:r>
              <a:rPr lang="en-US" dirty="0"/>
              <a:t>and GCP) in addition to other anti-obesity </a:t>
            </a:r>
            <a:r>
              <a:rPr lang="en-US" dirty="0" smtClean="0"/>
              <a:t>strategies (extensive </a:t>
            </a:r>
            <a:r>
              <a:rPr lang="en-US" dirty="0"/>
              <a:t>lifestyle interventions—LSI, </a:t>
            </a:r>
            <a:r>
              <a:rPr lang="en-US" dirty="0" smtClean="0"/>
              <a:t>OMM, </a:t>
            </a:r>
            <a:r>
              <a:rPr lang="en-US" dirty="0"/>
              <a:t>or EP), with a duration </a:t>
            </a:r>
            <a:r>
              <a:rPr lang="en-US" dirty="0" smtClean="0"/>
              <a:t>of at </a:t>
            </a:r>
            <a:r>
              <a:rPr lang="en-US" dirty="0"/>
              <a:t>least 6 months. RCTs excluded were on either recurrent </a:t>
            </a:r>
            <a:r>
              <a:rPr lang="en-US" dirty="0" smtClean="0"/>
              <a:t>weight gain </a:t>
            </a:r>
            <a:r>
              <a:rPr lang="en-US" dirty="0"/>
              <a:t>(WR) or </a:t>
            </a:r>
            <a:r>
              <a:rPr lang="en-US" dirty="0" smtClean="0"/>
              <a:t>insufficient </a:t>
            </a:r>
            <a:r>
              <a:rPr lang="en-US" dirty="0"/>
              <a:t>weight loss (IWL) after MBS unless the use</a:t>
            </a:r>
          </a:p>
          <a:p>
            <a:r>
              <a:rPr lang="en-US" dirty="0"/>
              <a:t>of LSI or other obesity-management strategies was preplanned for </a:t>
            </a:r>
            <a:r>
              <a:rPr lang="en-US" dirty="0" smtClean="0"/>
              <a:t>all included </a:t>
            </a:r>
            <a:r>
              <a:rPr lang="en-US" dirty="0"/>
              <a:t>patients (not only for those with suboptimal </a:t>
            </a:r>
            <a:r>
              <a:rPr lang="en-US" dirty="0" smtClean="0"/>
              <a:t>clinical response</a:t>
            </a:r>
            <a:r>
              <a:rPr lang="en-US" dirty="0"/>
              <a:t>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76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29" y="5683724"/>
            <a:ext cx="3839111" cy="2667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41" y="830067"/>
            <a:ext cx="4991073" cy="110912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916" y="1912987"/>
            <a:ext cx="5556065" cy="3793657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1535837" y="4722920"/>
            <a:ext cx="5655076" cy="870012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9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2" y="830068"/>
            <a:ext cx="3765954" cy="83687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53" y="1713391"/>
            <a:ext cx="8227819" cy="4031801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>
          <a:xfrm>
            <a:off x="884417" y="2794958"/>
            <a:ext cx="8156066" cy="74162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752" y="3313457"/>
            <a:ext cx="4336112" cy="97089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8029" y="5683724"/>
            <a:ext cx="3839111" cy="26673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771072" y="1457864"/>
            <a:ext cx="1812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/>
              <a:t>6-month FU </a:t>
            </a:r>
            <a:r>
              <a:rPr lang="it-IT" sz="1400" i="1" dirty="0" err="1" smtClean="0"/>
              <a:t>after</a:t>
            </a:r>
            <a:r>
              <a:rPr lang="it-IT" sz="1400" i="1" dirty="0" smtClean="0"/>
              <a:t> MBS</a:t>
            </a:r>
            <a:endParaRPr lang="it-IT" sz="1400" i="1" dirty="0"/>
          </a:p>
        </p:txBody>
      </p:sp>
      <p:sp>
        <p:nvSpPr>
          <p:cNvPr id="13" name="Rettangolo 12"/>
          <p:cNvSpPr/>
          <p:nvPr/>
        </p:nvSpPr>
        <p:spPr>
          <a:xfrm>
            <a:off x="799120" y="5849511"/>
            <a:ext cx="29865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*From </a:t>
            </a:r>
            <a:r>
              <a:rPr lang="en-US" sz="1200" i="1" dirty="0"/>
              <a:t>6 weeks post-operative until 6 months</a:t>
            </a:r>
            <a:endParaRPr lang="it-IT" sz="1200" i="1" dirty="0"/>
          </a:p>
        </p:txBody>
      </p:sp>
      <p:sp>
        <p:nvSpPr>
          <p:cNvPr id="15" name="Rettangolo 14"/>
          <p:cNvSpPr/>
          <p:nvPr/>
        </p:nvSpPr>
        <p:spPr>
          <a:xfrm>
            <a:off x="899506" y="2079768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*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46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029" y="5683724"/>
            <a:ext cx="3839111" cy="26673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65" y="853749"/>
            <a:ext cx="6084596" cy="51475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43932" y="1613140"/>
            <a:ext cx="154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MBS+LSI vs LSI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466936" y="3335547"/>
            <a:ext cx="117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MBS vs LSI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66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10" y="1609210"/>
            <a:ext cx="11268994" cy="2174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sp>
        <p:nvSpPr>
          <p:cNvPr id="7" name="Rettangolo 6"/>
          <p:cNvSpPr/>
          <p:nvPr/>
        </p:nvSpPr>
        <p:spPr>
          <a:xfrm>
            <a:off x="8222125" y="5553194"/>
            <a:ext cx="361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De Luca et al., manuscript </a:t>
            </a:r>
            <a:r>
              <a:rPr lang="it-IT" dirty="0" err="1" smtClean="0"/>
              <a:t>submitted</a:t>
            </a:r>
            <a:endParaRPr lang="it-IT" dirty="0"/>
          </a:p>
        </p:txBody>
      </p:sp>
      <p:sp>
        <p:nvSpPr>
          <p:cNvPr id="8" name="Freccia a destra 7"/>
          <p:cNvSpPr/>
          <p:nvPr/>
        </p:nvSpPr>
        <p:spPr>
          <a:xfrm rot="1611605">
            <a:off x="4833347" y="3804237"/>
            <a:ext cx="2015581" cy="829315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745673" y="4994695"/>
            <a:ext cx="9899987" cy="400110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7030A0"/>
                </a:solidFill>
              </a:rPr>
              <a:t>IFSO position </a:t>
            </a:r>
            <a:r>
              <a:rPr lang="it-IT" sz="2000" b="1" dirty="0" err="1" smtClean="0">
                <a:solidFill>
                  <a:srgbClr val="7030A0"/>
                </a:solidFill>
              </a:rPr>
              <a:t>statements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endParaRPr lang="it-IT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352260"/>
            <a:ext cx="10684779" cy="4419890"/>
          </a:xfrm>
          <a:prstGeom prst="rect">
            <a:avLst/>
          </a:prstGeom>
        </p:spPr>
      </p:pic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/>
          <p:cNvSpPr txBox="1"/>
          <p:nvPr/>
        </p:nvSpPr>
        <p:spPr>
          <a:xfrm>
            <a:off x="427863" y="1038354"/>
            <a:ext cx="272087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dirty="0" smtClean="0"/>
              <a:t>From 26 weeks to 10 years</a:t>
            </a:r>
            <a:endParaRPr lang="it-IT" dirty="0"/>
          </a:p>
          <a:p>
            <a:r>
              <a:rPr lang="it-IT" b="0" i="1" dirty="0"/>
              <a:t>N= </a:t>
            </a:r>
            <a:r>
              <a:rPr lang="it-IT" b="0" i="1" dirty="0" smtClean="0"/>
              <a:t>150 </a:t>
            </a:r>
            <a:r>
              <a:rPr lang="it-IT" b="0" i="1" dirty="0" err="1" smtClean="0"/>
              <a:t>comparisons</a:t>
            </a:r>
            <a:endParaRPr lang="it-IT" b="0" i="1" dirty="0"/>
          </a:p>
        </p:txBody>
      </p:sp>
    </p:spTree>
    <p:extLst>
      <p:ext uri="{BB962C8B-B14F-4D97-AF65-F5344CB8AC3E}">
        <p14:creationId xmlns:p14="http://schemas.microsoft.com/office/powerpoint/2010/main" val="26760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4" y="1352260"/>
            <a:ext cx="10684779" cy="4419890"/>
          </a:xfrm>
          <a:prstGeom prst="rect">
            <a:avLst/>
          </a:prstGeom>
        </p:spPr>
      </p:pic>
      <p:pic>
        <p:nvPicPr>
          <p:cNvPr id="3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/>
          <p:cNvSpPr txBox="1"/>
          <p:nvPr/>
        </p:nvSpPr>
        <p:spPr>
          <a:xfrm>
            <a:off x="427863" y="1038354"/>
            <a:ext cx="272087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>
            <a:defPPr rtl="0">
              <a:defRPr lang="it-it"/>
            </a:defPPr>
            <a:lvl1pPr>
              <a:defRPr b="1"/>
            </a:lvl1pPr>
          </a:lstStyle>
          <a:p>
            <a:pPr algn="ctr"/>
            <a:r>
              <a:rPr lang="it-IT" dirty="0" smtClean="0"/>
              <a:t>From 26 weeks to 10 years</a:t>
            </a:r>
            <a:endParaRPr lang="it-IT" dirty="0"/>
          </a:p>
          <a:p>
            <a:r>
              <a:rPr lang="it-IT" b="0" i="1" dirty="0"/>
              <a:t>N= </a:t>
            </a:r>
            <a:r>
              <a:rPr lang="it-IT" b="0" i="1" dirty="0" smtClean="0"/>
              <a:t>150 </a:t>
            </a:r>
            <a:r>
              <a:rPr lang="it-IT" b="0" i="1" dirty="0" err="1" smtClean="0"/>
              <a:t>comparisons</a:t>
            </a:r>
            <a:endParaRPr lang="it-IT" b="0" i="1" dirty="0"/>
          </a:p>
        </p:txBody>
      </p:sp>
      <p:sp>
        <p:nvSpPr>
          <p:cNvPr id="2" name="Rettangolo 1"/>
          <p:cNvSpPr/>
          <p:nvPr/>
        </p:nvSpPr>
        <p:spPr>
          <a:xfrm>
            <a:off x="6383547" y="4994694"/>
            <a:ext cx="854016" cy="8453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288657" y="28467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01926" y="3068944"/>
            <a:ext cx="782415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it-IT" sz="1400" dirty="0" smtClean="0"/>
              <a:t>B</a:t>
            </a:r>
            <a:r>
              <a:rPr lang="it-IT" sz="1400" dirty="0"/>
              <a:t>. K. Abu </a:t>
            </a:r>
            <a:r>
              <a:rPr lang="it-IT" sz="1400" dirty="0" err="1"/>
              <a:t>Dayyeh</a:t>
            </a:r>
            <a:r>
              <a:rPr lang="it-IT" sz="1400" dirty="0"/>
              <a:t>, </a:t>
            </a:r>
            <a:r>
              <a:rPr lang="it-IT" sz="1400" dirty="0" smtClean="0"/>
              <a:t>et al. </a:t>
            </a:r>
            <a:r>
              <a:rPr lang="it-IT" sz="1400" dirty="0" err="1" smtClean="0"/>
              <a:t>Endoscopic</a:t>
            </a:r>
            <a:r>
              <a:rPr lang="it-IT" sz="1400" dirty="0" smtClean="0"/>
              <a:t> </a:t>
            </a:r>
            <a:r>
              <a:rPr lang="it-IT" sz="1400" dirty="0"/>
              <a:t>sleeve </a:t>
            </a:r>
            <a:r>
              <a:rPr lang="it-IT" sz="1400" dirty="0" err="1"/>
              <a:t>gastroplasty</a:t>
            </a:r>
            <a:r>
              <a:rPr lang="it-IT" sz="1400" dirty="0"/>
              <a:t> for treatment of </a:t>
            </a:r>
            <a:r>
              <a:rPr lang="it-IT" sz="1400" dirty="0" err="1"/>
              <a:t>class</a:t>
            </a:r>
            <a:r>
              <a:rPr lang="it-IT" sz="1400" dirty="0"/>
              <a:t> 1 and 2 obesity (MERIT): a </a:t>
            </a:r>
            <a:r>
              <a:rPr lang="it-IT" sz="1400" dirty="0" err="1"/>
              <a:t>prospective</a:t>
            </a:r>
            <a:r>
              <a:rPr lang="it-IT" sz="1400" dirty="0"/>
              <a:t>, </a:t>
            </a:r>
            <a:r>
              <a:rPr lang="it-IT" sz="1400" dirty="0" err="1"/>
              <a:t>multicentre</a:t>
            </a:r>
            <a:r>
              <a:rPr lang="it-IT" sz="1400" dirty="0"/>
              <a:t>, </a:t>
            </a:r>
            <a:r>
              <a:rPr lang="it-IT" sz="1400" dirty="0" err="1"/>
              <a:t>randomised</a:t>
            </a:r>
            <a:r>
              <a:rPr lang="it-IT" sz="1400" dirty="0"/>
              <a:t> </a:t>
            </a:r>
            <a:r>
              <a:rPr lang="it-IT" sz="1400" dirty="0" smtClean="0"/>
              <a:t>trial. </a:t>
            </a:r>
            <a:r>
              <a:rPr lang="it-IT" sz="1400" b="1" i="1" dirty="0" smtClean="0"/>
              <a:t>Lancet </a:t>
            </a:r>
            <a:r>
              <a:rPr lang="it-IT" sz="1400" dirty="0"/>
              <a:t>2022 Vol. 400 </a:t>
            </a:r>
            <a:r>
              <a:rPr lang="it-IT" sz="1400" dirty="0" err="1"/>
              <a:t>Issue</a:t>
            </a:r>
            <a:r>
              <a:rPr lang="it-IT" sz="1400" dirty="0"/>
              <a:t> 10350 Pages </a:t>
            </a:r>
            <a:r>
              <a:rPr lang="it-IT" sz="1400" dirty="0" smtClean="0"/>
              <a:t>441-451.</a:t>
            </a:r>
            <a:endParaRPr lang="it-IT" sz="1400" dirty="0"/>
          </a:p>
        </p:txBody>
      </p:sp>
      <p:sp>
        <p:nvSpPr>
          <p:cNvPr id="10" name="Freccia in giù 9"/>
          <p:cNvSpPr/>
          <p:nvPr/>
        </p:nvSpPr>
        <p:spPr>
          <a:xfrm rot="7949690">
            <a:off x="5635411" y="3312644"/>
            <a:ext cx="484632" cy="2050770"/>
          </a:xfrm>
          <a:prstGeom prst="down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681487" y="3890513"/>
            <a:ext cx="465826" cy="1242204"/>
          </a:xfrm>
          <a:prstGeom prst="downArrow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03517" y="5175849"/>
            <a:ext cx="206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LSI+ESG </a:t>
            </a:r>
            <a:r>
              <a:rPr lang="it-IT" dirty="0" smtClean="0"/>
              <a:t>vs </a:t>
            </a:r>
            <a:r>
              <a:rPr lang="it-IT" i="1" dirty="0" smtClean="0"/>
              <a:t>LSI alone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1097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openxmlformats.org/package/2006/metadata/core-properties"/>
    <ds:schemaRef ds:uri="16c05727-aa75-4e4a-9b5f-8a80a1165891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387</TotalTime>
  <Words>265</Words>
  <Application>Microsoft Office PowerPoint</Application>
  <PresentationFormat>Widescreen</PresentationFormat>
  <Paragraphs>41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RetrospectVTI</vt:lpstr>
      <vt:lpstr>ESG E MULTIMODAL TREATMENT. LE EVIDENZE SCIENTIFICHE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user</cp:lastModifiedBy>
  <cp:revision>38</cp:revision>
  <dcterms:created xsi:type="dcterms:W3CDTF">2022-02-27T17:36:31Z</dcterms:created>
  <dcterms:modified xsi:type="dcterms:W3CDTF">2025-05-07T13:14:12Z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